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311709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sz="53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sz="53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sz="53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sz="53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sz="53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sz="53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sz="53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sz="5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b="0" i="0" sz="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b="0" i="0" sz="1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Stories	</a:t>
            </a:r>
            <a:endParaRPr/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Adapted from slides by Mike Cohn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Samples from a Travel Website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191" y="1154275"/>
            <a:ext cx="6099626" cy="37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are the details?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As a user, I can cancel a reservation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Does the user get a full or partial refund?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Is the refund to her credit card or is it site credit?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How far ahead must the reservation be cancelled?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Is that the same for all hotels?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For all site visitors? Can frequent travelers cancel later?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Is a confirmation provided to the user?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How?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Details as Conditions of Satisfaction</a:t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737" y="1096125"/>
            <a:ext cx="6316524" cy="381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Details added in Smaller Sub-stories</a:t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950" y="1950598"/>
            <a:ext cx="2673600" cy="160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600" y="1017723"/>
            <a:ext cx="2673600" cy="160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600" y="3147123"/>
            <a:ext cx="2673600" cy="160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945075" y="2146625"/>
            <a:ext cx="26736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user, I can cancel a reservation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5667600" y="1200550"/>
            <a:ext cx="26736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premium site member, I can cancel a reservation up to the last minute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5667600" y="3373825"/>
            <a:ext cx="26736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site visitor, I am emailed a confirmation of any cancelled reservation</a:t>
            </a:r>
            <a:endParaRPr/>
          </a:p>
        </p:txBody>
      </p:sp>
      <p:cxnSp>
        <p:nvCxnSpPr>
          <p:cNvPr id="180" name="Shape 180"/>
          <p:cNvCxnSpPr>
            <a:stCxn id="177" idx="3"/>
            <a:endCxn id="178" idx="1"/>
          </p:cNvCxnSpPr>
          <p:nvPr/>
        </p:nvCxnSpPr>
        <p:spPr>
          <a:xfrm flipH="1" rot="10800000">
            <a:off x="3618675" y="1814225"/>
            <a:ext cx="2049000" cy="946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1" name="Shape 181"/>
          <p:cNvCxnSpPr>
            <a:stCxn id="177" idx="3"/>
            <a:endCxn id="179" idx="1"/>
          </p:cNvCxnSpPr>
          <p:nvPr/>
        </p:nvCxnSpPr>
        <p:spPr>
          <a:xfrm>
            <a:off x="3618675" y="2760425"/>
            <a:ext cx="2049000" cy="1227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Techniques can be Combined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These approaches are not mutually exclusive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Write stories at an appropriate level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By the time it’s implemented, each story will have conditions of satisfaction associated with 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Product Backlog Iceberg</a:t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154" y="1179350"/>
            <a:ext cx="5012146" cy="37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193875" y="1550950"/>
            <a:ext cx="34089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Theme: a collection of related user stories</a:t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193875" y="3642000"/>
            <a:ext cx="34089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Epic: a large user story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Example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950" y="1017725"/>
            <a:ext cx="6732100" cy="39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011" y="116113"/>
            <a:ext cx="6705974" cy="49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1002325"/>
            <a:ext cx="85206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0000"/>
                </a:solidFill>
              </a:rPr>
              <a:t>“Don’t underestimate any topics of this course, sooner or later you would need it.”</a:t>
            </a:r>
            <a:endParaRPr sz="4800"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598412" y="244938"/>
            <a:ext cx="7684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8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lang="en" sz="3900">
                <a:solidFill>
                  <a:srgbClr val="FFFFFF"/>
                </a:solidFill>
              </a:rPr>
              <a:t>Agile development lifecycle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25016" y="776883"/>
            <a:ext cx="9019200" cy="3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408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Arial"/>
              <a:buNone/>
            </a:pPr>
            <a:r>
              <a:t/>
            </a:r>
            <a:endParaRPr sz="900"/>
          </a:p>
          <a:p>
            <a:pPr indent="0" lvl="0" marL="0" marR="0" rtl="0" algn="l">
              <a:lnSpc>
                <a:spcPct val="1204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88" y="1290750"/>
            <a:ext cx="8388874" cy="274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Problem Do Stories Address?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Software requirements are a communication problem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Those who want the software have to communicate with those who will build it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339" y="2337575"/>
            <a:ext cx="4677325" cy="20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Writing User Stories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 - Logging In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See how many user stories you can write about logging in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 - Logging In</a:t>
            </a:r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See how many user stories you can write about logging in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As a registered user, I am required to login so that I can access the system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As a forgetful user, I can request a password reminder so that I can log in if I forget mine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“As a &lt;user role&gt;, I &lt;want/need/can/etc&gt; &lt;goal&gt; so that &lt;reason&gt;”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Story-writing Workshop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Includes whole team plus possibly some external stakeholders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Typically not done every sprint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Brainstorm to generate stories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Goal is to write as many stories as possible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Some will be “implementation ready”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Others will be epics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prioritization at this point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Epics and Iterate</a:t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852" y="1017725"/>
            <a:ext cx="6006301" cy="403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User Stories?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why User Stories?</a:t>
            </a:r>
            <a:endParaRPr/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Shift focus from writing to talking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If requirements are written down, at best you’ll get what was written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“You built what I asked for, but it’s not what I need”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Words are imprecise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“Entree comes with soup or salad and bread”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(Soup or Salad) and Bread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(Soup) or (Salad and Bread)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“The user can enter a name. It can be 127 characters”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Must the user enter a name?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Can it be other than 127 characters?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“The system should prominently display a warning message whenever the user enters invalid data”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What does “should” mean?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What does prominently display mean?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Is invalid data defined elsewhere?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Reasons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Stories are understandable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Developers and customers understand them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People are better able to remember events if they are organized into stories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Support and encourage iterative development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Can easily start with epics and disaggregate closer to development time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Yet more Reasons</a:t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Stories are the right size for planning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Stories support opportunistic development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design solutions by moving opportunistically between top-down and bottom-up approaches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Stories support participatory design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Business interests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Functionality defined by ambiguous natural languages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Unrealistic timelines are set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Features are set without understanding of how realistic they are</a:t>
            </a:r>
            <a:endParaRPr/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Balance is Critical</a:t>
            </a:r>
            <a:endParaRPr/>
          </a:p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Technical interests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Functionality defined by technical jargon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Well documented code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Fully tested code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Feature bloat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developers lose the opportunity to learn from listening</a:t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052" y="3345150"/>
            <a:ext cx="3999900" cy="142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Importantly</a:t>
            </a:r>
            <a:endParaRPr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forget the purpose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story text we write on cards is less important than the conversations we have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 Allocation	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Projects fail when the problem resources are poorly allocated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Communication is necessary so that resource allocation becomes a shared problem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Business team and technical team speak different languages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Need a method to communicate so both sides can agree on resource allocation, leading to project success!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Responsibility for Resource Allocation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If developers are responsible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May trade quality for additional features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May only partially implement a feature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May solely make decisions that should involve the business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If the business is responsible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Lengthy upfront requirements negotiation and signoff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Features are progressively dropped as the deadline nears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Imperfect Schedules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cannot perfectly predict a software schedule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As users see the software, they come up with new ideas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Too many intangibles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Developers have a notoriously hard time estimating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If we can’t perfectly predict a schedule, we can’t perfectly say what will be delivered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what do we do?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make decisions based on the information we have, but we do it often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Rather than making one all-encompassing set of decisions, we spread decision making across the project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This is where </a:t>
            </a:r>
            <a:r>
              <a:rPr b="1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user stories </a:t>
            </a: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come 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</a:t>
            </a: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Stories</a:t>
            </a: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Three C’s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Card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Stories are traditionally written on note cards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Cards may be annotated with estimates, notes, etc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Conversation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Details behind the story come out during conversations with product owner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Acceptance tests confirm a story was coded correctly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